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tags/tag23.xml" ContentType="application/vnd.openxmlformats-officedocument.presentationml.tags+xml"/>
  <Override PartName="/ppt/notesSlides/notesSlide23.xml" ContentType="application/vnd.openxmlformats-officedocument.presentationml.notesSlide+xml"/>
  <Override PartName="/ppt/tags/tag24.xml" ContentType="application/vnd.openxmlformats-officedocument.presentationml.tags+xml"/>
  <Override PartName="/ppt/notesSlides/notesSlide24.xml" ContentType="application/vnd.openxmlformats-officedocument.presentationml.notesSlide+xml"/>
  <Override PartName="/ppt/tags/tag25.xml" ContentType="application/vnd.openxmlformats-officedocument.presentationml.tags+xml"/>
  <Override PartName="/ppt/notesSlides/notesSlide25.xml" ContentType="application/vnd.openxmlformats-officedocument.presentationml.notesSlide+xml"/>
  <Override PartName="/ppt/tags/tag26.xml" ContentType="application/vnd.openxmlformats-officedocument.presentationml.tags+xml"/>
  <Override PartName="/ppt/notesSlides/notesSlide26.xml" ContentType="application/vnd.openxmlformats-officedocument.presentationml.notesSlide+xml"/>
  <Override PartName="/ppt/tags/tag27.xml" ContentType="application/vnd.openxmlformats-officedocument.presentationml.tags+xml"/>
  <Override PartName="/ppt/notesSlides/notesSlide27.xml" ContentType="application/vnd.openxmlformats-officedocument.presentationml.notesSlide+xml"/>
  <Override PartName="/ppt/tags/tag28.xml" ContentType="application/vnd.openxmlformats-officedocument.presentationml.tags+xml"/>
  <Override PartName="/ppt/notesSlides/notesSlide28.xml" ContentType="application/vnd.openxmlformats-officedocument.presentationml.notesSlide+xml"/>
  <Override PartName="/ppt/tags/tag29.xml" ContentType="application/vnd.openxmlformats-officedocument.presentationml.tags+xml"/>
  <Override PartName="/ppt/notesSlides/notesSlide29.xml" ContentType="application/vnd.openxmlformats-officedocument.presentationml.notesSlide+xml"/>
  <Override PartName="/ppt/tags/tag30.xml" ContentType="application/vnd.openxmlformats-officedocument.presentationml.tags+xml"/>
  <Override PartName="/ppt/notesSlides/notesSlide30.xml" ContentType="application/vnd.openxmlformats-officedocument.presentationml.notesSlide+xml"/>
  <Override PartName="/ppt/tags/tag31.xml" ContentType="application/vnd.openxmlformats-officedocument.presentationml.tags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305" r:id="rId2"/>
    <p:sldId id="321" r:id="rId3"/>
    <p:sldId id="347" r:id="rId4"/>
    <p:sldId id="348" r:id="rId5"/>
    <p:sldId id="349" r:id="rId6"/>
    <p:sldId id="350" r:id="rId7"/>
    <p:sldId id="351" r:id="rId8"/>
    <p:sldId id="352" r:id="rId9"/>
    <p:sldId id="353" r:id="rId10"/>
    <p:sldId id="354" r:id="rId11"/>
    <p:sldId id="355" r:id="rId12"/>
    <p:sldId id="315" r:id="rId13"/>
    <p:sldId id="363" r:id="rId14"/>
    <p:sldId id="364" r:id="rId15"/>
    <p:sldId id="356" r:id="rId16"/>
    <p:sldId id="371" r:id="rId17"/>
    <p:sldId id="372" r:id="rId18"/>
    <p:sldId id="373" r:id="rId19"/>
    <p:sldId id="374" r:id="rId20"/>
    <p:sldId id="358" r:id="rId21"/>
    <p:sldId id="365" r:id="rId22"/>
    <p:sldId id="357" r:id="rId23"/>
    <p:sldId id="361" r:id="rId24"/>
    <p:sldId id="366" r:id="rId25"/>
    <p:sldId id="359" r:id="rId26"/>
    <p:sldId id="367" r:id="rId27"/>
    <p:sldId id="370" r:id="rId28"/>
    <p:sldId id="369" r:id="rId29"/>
    <p:sldId id="368" r:id="rId30"/>
    <p:sldId id="362" r:id="rId31"/>
    <p:sldId id="295" r:id="rId32"/>
  </p:sldIdLst>
  <p:sldSz cx="12192000" cy="6858000"/>
  <p:notesSz cx="6858000" cy="9144000"/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98CC5"/>
    <a:srgbClr val="CC00CC"/>
    <a:srgbClr val="D7E6D5"/>
    <a:srgbClr val="57C988"/>
    <a:srgbClr val="7DC25E"/>
    <a:srgbClr val="4C46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60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768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DAF21E-AA1D-4678-9985-583FF147C867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7E13EF-56DF-477F-9799-2CC6E8A63D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839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46686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9071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114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3098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6142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32084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77233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8921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79294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5005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657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6632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04687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55090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21756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75163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7552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8652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70142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195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0103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3436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44892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6888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2764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235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7087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1476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4422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18772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775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95452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4331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685124" y="2266122"/>
            <a:ext cx="1829038" cy="1828676"/>
          </a:xfrm>
          <a:custGeom>
            <a:avLst/>
            <a:gdLst>
              <a:gd name="connsiteX0" fmla="*/ 1080000 w 2160000"/>
              <a:gd name="connsiteY0" fmla="*/ 0 h 2159572"/>
              <a:gd name="connsiteX1" fmla="*/ 2160000 w 2160000"/>
              <a:gd name="connsiteY1" fmla="*/ 1079786 h 2159572"/>
              <a:gd name="connsiteX2" fmla="*/ 1080000 w 2160000"/>
              <a:gd name="connsiteY2" fmla="*/ 2159572 h 2159572"/>
              <a:gd name="connsiteX3" fmla="*/ 0 w 2160000"/>
              <a:gd name="connsiteY3" fmla="*/ 1079786 h 2159572"/>
              <a:gd name="connsiteX4" fmla="*/ 1080000 w 2160000"/>
              <a:gd name="connsiteY4" fmla="*/ 0 h 2159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00" h="2159572">
                <a:moveTo>
                  <a:pt x="1080000" y="0"/>
                </a:moveTo>
                <a:cubicBezTo>
                  <a:pt x="1676468" y="0"/>
                  <a:pt x="2160000" y="483437"/>
                  <a:pt x="2160000" y="1079786"/>
                </a:cubicBezTo>
                <a:cubicBezTo>
                  <a:pt x="2160000" y="1676135"/>
                  <a:pt x="1676468" y="2159572"/>
                  <a:pt x="1080000" y="2159572"/>
                </a:cubicBezTo>
                <a:cubicBezTo>
                  <a:pt x="483532" y="2159572"/>
                  <a:pt x="0" y="1676135"/>
                  <a:pt x="0" y="1079786"/>
                </a:cubicBezTo>
                <a:cubicBezTo>
                  <a:pt x="0" y="483437"/>
                  <a:pt x="483532" y="0"/>
                  <a:pt x="108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5182274" y="2266122"/>
            <a:ext cx="1829038" cy="1828676"/>
          </a:xfrm>
          <a:custGeom>
            <a:avLst/>
            <a:gdLst>
              <a:gd name="connsiteX0" fmla="*/ 1080000 w 2160000"/>
              <a:gd name="connsiteY0" fmla="*/ 0 h 2159572"/>
              <a:gd name="connsiteX1" fmla="*/ 2160000 w 2160000"/>
              <a:gd name="connsiteY1" fmla="*/ 1079786 h 2159572"/>
              <a:gd name="connsiteX2" fmla="*/ 1080000 w 2160000"/>
              <a:gd name="connsiteY2" fmla="*/ 2159572 h 2159572"/>
              <a:gd name="connsiteX3" fmla="*/ 0 w 2160000"/>
              <a:gd name="connsiteY3" fmla="*/ 1079786 h 2159572"/>
              <a:gd name="connsiteX4" fmla="*/ 1080000 w 2160000"/>
              <a:gd name="connsiteY4" fmla="*/ 0 h 2159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00" h="2159572">
                <a:moveTo>
                  <a:pt x="1080000" y="0"/>
                </a:moveTo>
                <a:cubicBezTo>
                  <a:pt x="1676468" y="0"/>
                  <a:pt x="2160000" y="483437"/>
                  <a:pt x="2160000" y="1079786"/>
                </a:cubicBezTo>
                <a:cubicBezTo>
                  <a:pt x="2160000" y="1676135"/>
                  <a:pt x="1676468" y="2159572"/>
                  <a:pt x="1080000" y="2159572"/>
                </a:cubicBezTo>
                <a:cubicBezTo>
                  <a:pt x="483532" y="2159572"/>
                  <a:pt x="0" y="1676135"/>
                  <a:pt x="0" y="1079786"/>
                </a:cubicBezTo>
                <a:cubicBezTo>
                  <a:pt x="0" y="483437"/>
                  <a:pt x="483532" y="0"/>
                  <a:pt x="108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679425" y="2266122"/>
            <a:ext cx="1829038" cy="1828676"/>
          </a:xfrm>
          <a:custGeom>
            <a:avLst/>
            <a:gdLst>
              <a:gd name="connsiteX0" fmla="*/ 1080000 w 2160000"/>
              <a:gd name="connsiteY0" fmla="*/ 0 h 2159572"/>
              <a:gd name="connsiteX1" fmla="*/ 2160000 w 2160000"/>
              <a:gd name="connsiteY1" fmla="*/ 1079786 h 2159572"/>
              <a:gd name="connsiteX2" fmla="*/ 1080000 w 2160000"/>
              <a:gd name="connsiteY2" fmla="*/ 2159572 h 2159572"/>
              <a:gd name="connsiteX3" fmla="*/ 0 w 2160000"/>
              <a:gd name="connsiteY3" fmla="*/ 1079786 h 2159572"/>
              <a:gd name="connsiteX4" fmla="*/ 1080000 w 2160000"/>
              <a:gd name="connsiteY4" fmla="*/ 0 h 2159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00" h="2159572">
                <a:moveTo>
                  <a:pt x="1080000" y="0"/>
                </a:moveTo>
                <a:cubicBezTo>
                  <a:pt x="1676468" y="0"/>
                  <a:pt x="2160000" y="483437"/>
                  <a:pt x="2160000" y="1079786"/>
                </a:cubicBezTo>
                <a:cubicBezTo>
                  <a:pt x="2160000" y="1676135"/>
                  <a:pt x="1676468" y="2159572"/>
                  <a:pt x="1080000" y="2159572"/>
                </a:cubicBezTo>
                <a:cubicBezTo>
                  <a:pt x="483532" y="2159572"/>
                  <a:pt x="0" y="1676135"/>
                  <a:pt x="0" y="1079786"/>
                </a:cubicBezTo>
                <a:cubicBezTo>
                  <a:pt x="0" y="483437"/>
                  <a:pt x="483532" y="0"/>
                  <a:pt x="108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505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/>
          <p:cNvSpPr>
            <a:spLocks noGrp="1"/>
          </p:cNvSpPr>
          <p:nvPr>
            <p:ph type="pic" sz="quarter" idx="10"/>
          </p:nvPr>
        </p:nvSpPr>
        <p:spPr>
          <a:xfrm>
            <a:off x="1293017" y="1787635"/>
            <a:ext cx="1767538" cy="1768040"/>
          </a:xfrm>
          <a:custGeom>
            <a:avLst/>
            <a:gdLst>
              <a:gd name="connsiteX0" fmla="*/ 883769 w 1767538"/>
              <a:gd name="connsiteY0" fmla="*/ 0 h 1768040"/>
              <a:gd name="connsiteX1" fmla="*/ 1767538 w 1767538"/>
              <a:gd name="connsiteY1" fmla="*/ 884020 h 1768040"/>
              <a:gd name="connsiteX2" fmla="*/ 883769 w 1767538"/>
              <a:gd name="connsiteY2" fmla="*/ 1768040 h 1768040"/>
              <a:gd name="connsiteX3" fmla="*/ 0 w 1767538"/>
              <a:gd name="connsiteY3" fmla="*/ 884020 h 1768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7538" h="1768040">
                <a:moveTo>
                  <a:pt x="883769" y="0"/>
                </a:moveTo>
                <a:lnTo>
                  <a:pt x="1767538" y="884020"/>
                </a:lnTo>
                <a:lnTo>
                  <a:pt x="883769" y="1768040"/>
                </a:lnTo>
                <a:lnTo>
                  <a:pt x="0" y="8840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1"/>
          </p:nvPr>
        </p:nvSpPr>
        <p:spPr>
          <a:xfrm>
            <a:off x="3230786" y="2427901"/>
            <a:ext cx="1767538" cy="1768040"/>
          </a:xfrm>
          <a:custGeom>
            <a:avLst/>
            <a:gdLst>
              <a:gd name="connsiteX0" fmla="*/ 883769 w 1767538"/>
              <a:gd name="connsiteY0" fmla="*/ 0 h 1768040"/>
              <a:gd name="connsiteX1" fmla="*/ 1767538 w 1767538"/>
              <a:gd name="connsiteY1" fmla="*/ 884020 h 1768040"/>
              <a:gd name="connsiteX2" fmla="*/ 883769 w 1767538"/>
              <a:gd name="connsiteY2" fmla="*/ 1768040 h 1768040"/>
              <a:gd name="connsiteX3" fmla="*/ 0 w 1767538"/>
              <a:gd name="connsiteY3" fmla="*/ 884020 h 1768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7538" h="1768040">
                <a:moveTo>
                  <a:pt x="883769" y="0"/>
                </a:moveTo>
                <a:lnTo>
                  <a:pt x="1767538" y="884020"/>
                </a:lnTo>
                <a:lnTo>
                  <a:pt x="883769" y="1768040"/>
                </a:lnTo>
                <a:lnTo>
                  <a:pt x="0" y="8840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2"/>
          </p:nvPr>
        </p:nvSpPr>
        <p:spPr>
          <a:xfrm>
            <a:off x="5168555" y="1787635"/>
            <a:ext cx="1767538" cy="1768040"/>
          </a:xfrm>
          <a:custGeom>
            <a:avLst/>
            <a:gdLst>
              <a:gd name="connsiteX0" fmla="*/ 883769 w 1767538"/>
              <a:gd name="connsiteY0" fmla="*/ 0 h 1768040"/>
              <a:gd name="connsiteX1" fmla="*/ 1767538 w 1767538"/>
              <a:gd name="connsiteY1" fmla="*/ 884020 h 1768040"/>
              <a:gd name="connsiteX2" fmla="*/ 883769 w 1767538"/>
              <a:gd name="connsiteY2" fmla="*/ 1768040 h 1768040"/>
              <a:gd name="connsiteX3" fmla="*/ 0 w 1767538"/>
              <a:gd name="connsiteY3" fmla="*/ 884020 h 1768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7538" h="1768040">
                <a:moveTo>
                  <a:pt x="883769" y="0"/>
                </a:moveTo>
                <a:lnTo>
                  <a:pt x="1767538" y="884020"/>
                </a:lnTo>
                <a:lnTo>
                  <a:pt x="883769" y="1768040"/>
                </a:lnTo>
                <a:lnTo>
                  <a:pt x="0" y="8840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/>
          <p:cNvSpPr>
            <a:spLocks noGrp="1"/>
          </p:cNvSpPr>
          <p:nvPr>
            <p:ph type="pic" sz="quarter" idx="13"/>
          </p:nvPr>
        </p:nvSpPr>
        <p:spPr>
          <a:xfrm>
            <a:off x="7167864" y="2427901"/>
            <a:ext cx="1767538" cy="1768040"/>
          </a:xfrm>
          <a:custGeom>
            <a:avLst/>
            <a:gdLst>
              <a:gd name="connsiteX0" fmla="*/ 883769 w 1767538"/>
              <a:gd name="connsiteY0" fmla="*/ 0 h 1768040"/>
              <a:gd name="connsiteX1" fmla="*/ 1767538 w 1767538"/>
              <a:gd name="connsiteY1" fmla="*/ 884020 h 1768040"/>
              <a:gd name="connsiteX2" fmla="*/ 883769 w 1767538"/>
              <a:gd name="connsiteY2" fmla="*/ 1768040 h 1768040"/>
              <a:gd name="connsiteX3" fmla="*/ 0 w 1767538"/>
              <a:gd name="connsiteY3" fmla="*/ 884020 h 1768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7538" h="1768040">
                <a:moveTo>
                  <a:pt x="883769" y="0"/>
                </a:moveTo>
                <a:lnTo>
                  <a:pt x="1767538" y="884020"/>
                </a:lnTo>
                <a:lnTo>
                  <a:pt x="883769" y="1768040"/>
                </a:lnTo>
                <a:lnTo>
                  <a:pt x="0" y="8840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4"/>
          </p:nvPr>
        </p:nvSpPr>
        <p:spPr>
          <a:xfrm>
            <a:off x="9131445" y="1787635"/>
            <a:ext cx="1767538" cy="1768040"/>
          </a:xfrm>
          <a:custGeom>
            <a:avLst/>
            <a:gdLst>
              <a:gd name="connsiteX0" fmla="*/ 883769 w 1767538"/>
              <a:gd name="connsiteY0" fmla="*/ 0 h 1768040"/>
              <a:gd name="connsiteX1" fmla="*/ 1767538 w 1767538"/>
              <a:gd name="connsiteY1" fmla="*/ 884020 h 1768040"/>
              <a:gd name="connsiteX2" fmla="*/ 883769 w 1767538"/>
              <a:gd name="connsiteY2" fmla="*/ 1768040 h 1768040"/>
              <a:gd name="connsiteX3" fmla="*/ 0 w 1767538"/>
              <a:gd name="connsiteY3" fmla="*/ 884020 h 1768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7538" h="1768040">
                <a:moveTo>
                  <a:pt x="883769" y="0"/>
                </a:moveTo>
                <a:lnTo>
                  <a:pt x="1767538" y="884020"/>
                </a:lnTo>
                <a:lnTo>
                  <a:pt x="883769" y="1768040"/>
                </a:lnTo>
                <a:lnTo>
                  <a:pt x="0" y="8840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0952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038226" y="1866901"/>
            <a:ext cx="3143250" cy="3946525"/>
          </a:xfrm>
          <a:custGeom>
            <a:avLst/>
            <a:gdLst>
              <a:gd name="connsiteX0" fmla="*/ 0 w 3143250"/>
              <a:gd name="connsiteY0" fmla="*/ 0 h 3946525"/>
              <a:gd name="connsiteX1" fmla="*/ 3143250 w 3143250"/>
              <a:gd name="connsiteY1" fmla="*/ 0 h 3946525"/>
              <a:gd name="connsiteX2" fmla="*/ 3143250 w 3143250"/>
              <a:gd name="connsiteY2" fmla="*/ 3946525 h 3946525"/>
              <a:gd name="connsiteX3" fmla="*/ 0 w 3143250"/>
              <a:gd name="connsiteY3" fmla="*/ 3946525 h 3946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3250" h="3946525">
                <a:moveTo>
                  <a:pt x="0" y="0"/>
                </a:moveTo>
                <a:lnTo>
                  <a:pt x="3143250" y="0"/>
                </a:lnTo>
                <a:lnTo>
                  <a:pt x="3143250" y="3946525"/>
                </a:lnTo>
                <a:lnTo>
                  <a:pt x="0" y="39465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6905625" y="1866901"/>
            <a:ext cx="4248150" cy="1910119"/>
          </a:xfrm>
          <a:custGeom>
            <a:avLst/>
            <a:gdLst>
              <a:gd name="connsiteX0" fmla="*/ 0 w 4248150"/>
              <a:gd name="connsiteY0" fmla="*/ 0 h 1910119"/>
              <a:gd name="connsiteX1" fmla="*/ 4248150 w 4248150"/>
              <a:gd name="connsiteY1" fmla="*/ 0 h 1910119"/>
              <a:gd name="connsiteX2" fmla="*/ 4248150 w 4248150"/>
              <a:gd name="connsiteY2" fmla="*/ 1910119 h 1910119"/>
              <a:gd name="connsiteX3" fmla="*/ 0 w 4248150"/>
              <a:gd name="connsiteY3" fmla="*/ 1910119 h 1910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8150" h="1910119">
                <a:moveTo>
                  <a:pt x="0" y="0"/>
                </a:moveTo>
                <a:lnTo>
                  <a:pt x="4248150" y="0"/>
                </a:lnTo>
                <a:lnTo>
                  <a:pt x="4248150" y="1910119"/>
                </a:lnTo>
                <a:lnTo>
                  <a:pt x="0" y="19101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6905625" y="3903307"/>
            <a:ext cx="4248150" cy="1910119"/>
          </a:xfrm>
          <a:custGeom>
            <a:avLst/>
            <a:gdLst>
              <a:gd name="connsiteX0" fmla="*/ 0 w 4248150"/>
              <a:gd name="connsiteY0" fmla="*/ 0 h 1910119"/>
              <a:gd name="connsiteX1" fmla="*/ 4248150 w 4248150"/>
              <a:gd name="connsiteY1" fmla="*/ 0 h 1910119"/>
              <a:gd name="connsiteX2" fmla="*/ 4248150 w 4248150"/>
              <a:gd name="connsiteY2" fmla="*/ 1910119 h 1910119"/>
              <a:gd name="connsiteX3" fmla="*/ 0 w 4248150"/>
              <a:gd name="connsiteY3" fmla="*/ 1910119 h 1910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8150" h="1910119">
                <a:moveTo>
                  <a:pt x="0" y="0"/>
                </a:moveTo>
                <a:lnTo>
                  <a:pt x="4248150" y="0"/>
                </a:lnTo>
                <a:lnTo>
                  <a:pt x="4248150" y="1910119"/>
                </a:lnTo>
                <a:lnTo>
                  <a:pt x="0" y="19101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57963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904224" y="1683655"/>
            <a:ext cx="7583462" cy="4287616"/>
          </a:xfrm>
          <a:custGeom>
            <a:avLst/>
            <a:gdLst>
              <a:gd name="connsiteX0" fmla="*/ 0 w 7583462"/>
              <a:gd name="connsiteY0" fmla="*/ 0 h 4287616"/>
              <a:gd name="connsiteX1" fmla="*/ 7583462 w 7583462"/>
              <a:gd name="connsiteY1" fmla="*/ 0 h 4287616"/>
              <a:gd name="connsiteX2" fmla="*/ 7583462 w 7583462"/>
              <a:gd name="connsiteY2" fmla="*/ 4287616 h 4287616"/>
              <a:gd name="connsiteX3" fmla="*/ 0 w 7583462"/>
              <a:gd name="connsiteY3" fmla="*/ 4287616 h 4287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83462" h="4287616">
                <a:moveTo>
                  <a:pt x="0" y="0"/>
                </a:moveTo>
                <a:lnTo>
                  <a:pt x="7583462" y="0"/>
                </a:lnTo>
                <a:lnTo>
                  <a:pt x="7583462" y="4287616"/>
                </a:lnTo>
                <a:lnTo>
                  <a:pt x="0" y="42876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687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952500" y="1574801"/>
            <a:ext cx="5168900" cy="2214563"/>
          </a:xfrm>
          <a:custGeom>
            <a:avLst/>
            <a:gdLst>
              <a:gd name="connsiteX0" fmla="*/ 0 w 5168900"/>
              <a:gd name="connsiteY0" fmla="*/ 0 h 2214563"/>
              <a:gd name="connsiteX1" fmla="*/ 5168900 w 5168900"/>
              <a:gd name="connsiteY1" fmla="*/ 0 h 2214563"/>
              <a:gd name="connsiteX2" fmla="*/ 5168900 w 5168900"/>
              <a:gd name="connsiteY2" fmla="*/ 2214563 h 2214563"/>
              <a:gd name="connsiteX3" fmla="*/ 0 w 5168900"/>
              <a:gd name="connsiteY3" fmla="*/ 2214563 h 2214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8900" h="2214563">
                <a:moveTo>
                  <a:pt x="0" y="0"/>
                </a:moveTo>
                <a:lnTo>
                  <a:pt x="5168900" y="0"/>
                </a:lnTo>
                <a:lnTo>
                  <a:pt x="5168900" y="2214563"/>
                </a:lnTo>
                <a:lnTo>
                  <a:pt x="0" y="22145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6527800" y="3910167"/>
            <a:ext cx="4687888" cy="2100107"/>
          </a:xfrm>
          <a:custGeom>
            <a:avLst/>
            <a:gdLst>
              <a:gd name="connsiteX0" fmla="*/ 0 w 4687888"/>
              <a:gd name="connsiteY0" fmla="*/ 0 h 2100107"/>
              <a:gd name="connsiteX1" fmla="*/ 4687888 w 4687888"/>
              <a:gd name="connsiteY1" fmla="*/ 0 h 2100107"/>
              <a:gd name="connsiteX2" fmla="*/ 4687888 w 4687888"/>
              <a:gd name="connsiteY2" fmla="*/ 2100107 h 2100107"/>
              <a:gd name="connsiteX3" fmla="*/ 0 w 4687888"/>
              <a:gd name="connsiteY3" fmla="*/ 2100107 h 2100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87888" h="2100107">
                <a:moveTo>
                  <a:pt x="0" y="0"/>
                </a:moveTo>
                <a:lnTo>
                  <a:pt x="4687888" y="0"/>
                </a:lnTo>
                <a:lnTo>
                  <a:pt x="4687888" y="2100107"/>
                </a:lnTo>
                <a:lnTo>
                  <a:pt x="0" y="21001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586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3432175" y="1"/>
            <a:ext cx="8759827" cy="7893048"/>
          </a:xfrm>
          <a:custGeom>
            <a:avLst/>
            <a:gdLst>
              <a:gd name="connsiteX0" fmla="*/ 7838282 w 8759827"/>
              <a:gd name="connsiteY0" fmla="*/ 3101973 h 7893048"/>
              <a:gd name="connsiteX1" fmla="*/ 8759827 w 8759827"/>
              <a:gd name="connsiteY1" fmla="*/ 4025048 h 7893048"/>
              <a:gd name="connsiteX2" fmla="*/ 8759827 w 8759827"/>
              <a:gd name="connsiteY2" fmla="*/ 6969974 h 7893048"/>
              <a:gd name="connsiteX3" fmla="*/ 7838282 w 8759827"/>
              <a:gd name="connsiteY3" fmla="*/ 7893048 h 7893048"/>
              <a:gd name="connsiteX4" fmla="*/ 5446713 w 8759827"/>
              <a:gd name="connsiteY4" fmla="*/ 5497511 h 7893048"/>
              <a:gd name="connsiteX5" fmla="*/ 5087145 w 8759827"/>
              <a:gd name="connsiteY5" fmla="*/ 352424 h 7893048"/>
              <a:gd name="connsiteX6" fmla="*/ 7478714 w 8759827"/>
              <a:gd name="connsiteY6" fmla="*/ 2747962 h 7893048"/>
              <a:gd name="connsiteX7" fmla="*/ 5087145 w 8759827"/>
              <a:gd name="connsiteY7" fmla="*/ 5143499 h 7893048"/>
              <a:gd name="connsiteX8" fmla="*/ 2695578 w 8759827"/>
              <a:gd name="connsiteY8" fmla="*/ 2747962 h 7893048"/>
              <a:gd name="connsiteX9" fmla="*/ 5459391 w 8759827"/>
              <a:gd name="connsiteY9" fmla="*/ 0 h 7893048"/>
              <a:gd name="connsiteX10" fmla="*/ 8759827 w 8759827"/>
              <a:gd name="connsiteY10" fmla="*/ 0 h 7893048"/>
              <a:gd name="connsiteX11" fmla="*/ 8759827 w 8759827"/>
              <a:gd name="connsiteY11" fmla="*/ 1485162 h 7893048"/>
              <a:gd name="connsiteX12" fmla="*/ 7838282 w 8759827"/>
              <a:gd name="connsiteY12" fmla="*/ 2408236 h 7893048"/>
              <a:gd name="connsiteX13" fmla="*/ 5446713 w 8759827"/>
              <a:gd name="connsiteY13" fmla="*/ 12699 h 7893048"/>
              <a:gd name="connsiteX14" fmla="*/ 12678 w 8759827"/>
              <a:gd name="connsiteY14" fmla="*/ 0 h 7893048"/>
              <a:gd name="connsiteX15" fmla="*/ 4770461 w 8759827"/>
              <a:gd name="connsiteY15" fmla="*/ 0 h 7893048"/>
              <a:gd name="connsiteX16" fmla="*/ 4783139 w 8759827"/>
              <a:gd name="connsiteY16" fmla="*/ 12699 h 7893048"/>
              <a:gd name="connsiteX17" fmla="*/ 2391571 w 8759827"/>
              <a:gd name="connsiteY17" fmla="*/ 2408236 h 7893048"/>
              <a:gd name="connsiteX18" fmla="*/ 0 w 8759827"/>
              <a:gd name="connsiteY18" fmla="*/ 12699 h 7893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759827" h="7893048">
                <a:moveTo>
                  <a:pt x="7838282" y="3101973"/>
                </a:moveTo>
                <a:lnTo>
                  <a:pt x="8759827" y="4025048"/>
                </a:lnTo>
                <a:lnTo>
                  <a:pt x="8759827" y="6969974"/>
                </a:lnTo>
                <a:lnTo>
                  <a:pt x="7838282" y="7893048"/>
                </a:lnTo>
                <a:lnTo>
                  <a:pt x="5446713" y="5497511"/>
                </a:lnTo>
                <a:close/>
                <a:moveTo>
                  <a:pt x="5087145" y="352424"/>
                </a:moveTo>
                <a:lnTo>
                  <a:pt x="7478714" y="2747962"/>
                </a:lnTo>
                <a:lnTo>
                  <a:pt x="5087145" y="5143499"/>
                </a:lnTo>
                <a:lnTo>
                  <a:pt x="2695578" y="2747962"/>
                </a:lnTo>
                <a:close/>
                <a:moveTo>
                  <a:pt x="5459391" y="0"/>
                </a:moveTo>
                <a:lnTo>
                  <a:pt x="8759827" y="0"/>
                </a:lnTo>
                <a:lnTo>
                  <a:pt x="8759827" y="1485162"/>
                </a:lnTo>
                <a:lnTo>
                  <a:pt x="7838282" y="2408236"/>
                </a:lnTo>
                <a:lnTo>
                  <a:pt x="5446713" y="12699"/>
                </a:lnTo>
                <a:close/>
                <a:moveTo>
                  <a:pt x="12678" y="0"/>
                </a:moveTo>
                <a:lnTo>
                  <a:pt x="4770461" y="0"/>
                </a:lnTo>
                <a:lnTo>
                  <a:pt x="4783139" y="12699"/>
                </a:lnTo>
                <a:lnTo>
                  <a:pt x="2391571" y="2408236"/>
                </a:lnTo>
                <a:lnTo>
                  <a:pt x="0" y="126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70705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</a:t>
            </a:r>
            <a:r>
              <a:rPr lang="en-US" altLang="zh-CN" sz="100" dirty="0" smtClean="0">
                <a:solidFill>
                  <a:prstClr val="white"/>
                </a:solidFill>
                <a:latin typeface="Calibri"/>
                <a:ea typeface="宋体"/>
              </a:rPr>
              <a:t>      </a:t>
            </a:r>
            <a:endParaRPr lang="en-US" altLang="zh-CN" sz="100" dirty="0">
              <a:solidFill>
                <a:prstClr val="white"/>
              </a:solidFill>
              <a:latin typeface="Calibri"/>
              <a:ea typeface="宋体"/>
            </a:endParaRPr>
          </a:p>
          <a:p>
            <a:r>
              <a:rPr lang="zh-CN" altLang="en-US" sz="100" dirty="0" smtClean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 smtClean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/>
              <a:ea typeface="宋体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1639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1037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7" r:id="rId4"/>
    <p:sldLayoutId id="2147483666" r:id="rId5"/>
    <p:sldLayoutId id="2147483665" r:id="rId6"/>
    <p:sldLayoutId id="2147483664" r:id="rId7"/>
    <p:sldLayoutId id="2147483663" r:id="rId8"/>
    <p:sldLayoutId id="2147483669" r:id="rId9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Relationship Id="rId5" Type="http://schemas.openxmlformats.org/officeDocument/2006/relationships/image" Target="../media/image39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4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6" Type="http://schemas.openxmlformats.org/officeDocument/2006/relationships/image" Target="../media/image39.png"/><Relationship Id="rId11" Type="http://schemas.openxmlformats.org/officeDocument/2006/relationships/image" Target="../media/image46.png"/><Relationship Id="rId5" Type="http://schemas.openxmlformats.org/officeDocument/2006/relationships/image" Target="../media/image41.png"/><Relationship Id="rId10" Type="http://schemas.openxmlformats.org/officeDocument/2006/relationships/image" Target="../media/image45.png"/><Relationship Id="rId4" Type="http://schemas.openxmlformats.org/officeDocument/2006/relationships/image" Target="../media/image35.png"/><Relationship Id="rId9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4" Type="http://schemas.openxmlformats.org/officeDocument/2006/relationships/image" Target="../media/image4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Relationship Id="rId4" Type="http://schemas.openxmlformats.org/officeDocument/2006/relationships/image" Target="../media/image5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4" Type="http://schemas.openxmlformats.org/officeDocument/2006/relationships/image" Target="../media/image5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Relationship Id="rId4" Type="http://schemas.openxmlformats.org/officeDocument/2006/relationships/image" Target="../media/image5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Relationship Id="rId4" Type="http://schemas.openxmlformats.org/officeDocument/2006/relationships/image" Target="../media/image5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9.xml"/><Relationship Id="rId4" Type="http://schemas.openxmlformats.org/officeDocument/2006/relationships/image" Target="../media/image5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0.xml"/><Relationship Id="rId4" Type="http://schemas.openxmlformats.org/officeDocument/2006/relationships/image" Target="../media/image5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1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/>
          <p:cNvSpPr/>
          <p:nvPr/>
        </p:nvSpPr>
        <p:spPr>
          <a:xfrm flipV="1">
            <a:off x="0" y="0"/>
            <a:ext cx="4961528" cy="4114800"/>
          </a:xfrm>
          <a:prstGeom prst="triangle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等腰三角形 5"/>
          <p:cNvSpPr/>
          <p:nvPr/>
        </p:nvSpPr>
        <p:spPr>
          <a:xfrm rot="10800000" flipV="1">
            <a:off x="10055786" y="5086350"/>
            <a:ext cx="2136213" cy="1771650"/>
          </a:xfrm>
          <a:prstGeom prst="triangle">
            <a:avLst>
              <a:gd name="adj" fmla="val 0"/>
            </a:avLst>
          </a:prstGeom>
          <a:solidFill>
            <a:srgbClr val="4C4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1622774" y="3045418"/>
            <a:ext cx="1146506" cy="9508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1" y="4456560"/>
            <a:ext cx="2895599" cy="240144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4961528" y="0"/>
            <a:ext cx="2429874" cy="201519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1881910" y="2193627"/>
            <a:ext cx="10219557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defRPr/>
            </a:pP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Bounding Box Regression with </a:t>
            </a:r>
            <a:r>
              <a:rPr lang="en-US" altLang="zh-CN" sz="4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Uncertainty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4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Object Detection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217182" y="5124450"/>
            <a:ext cx="1406154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汇报人：</a:t>
            </a:r>
            <a:r>
              <a:rPr lang="zh-CN" altLang="en-US" sz="1400" dirty="0" smtClean="0">
                <a:solidFill>
                  <a:prstClr val="white"/>
                </a:solidFill>
                <a:latin typeface="Agency FB" panose="020B0503020202020204" pitchFamily="34" charset="0"/>
                <a:ea typeface="微软雅黑"/>
              </a:rPr>
              <a:t>第</a:t>
            </a:r>
            <a:r>
              <a:rPr lang="en-US" altLang="zh-CN" sz="1400" dirty="0" smtClean="0">
                <a:solidFill>
                  <a:prstClr val="white"/>
                </a:solidFill>
                <a:latin typeface="+mn-ea"/>
              </a:rPr>
              <a:t>PPT</a:t>
            </a:r>
            <a:endParaRPr kumimoji="0" lang="zh-CN" altLang="en-US" sz="14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</a:endParaRP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11569700" y="4310556"/>
            <a:ext cx="622300" cy="5161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9418308" y="4955172"/>
            <a:ext cx="4653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Author: QChen</a:t>
            </a:r>
          </a:p>
          <a:p>
            <a:r>
              <a:rPr lang="en-US" altLang="zh-CN" dirty="0" smtClean="0"/>
              <a:t>Date: May 21 2019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1023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4" grpId="0"/>
      <p:bldP spid="2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7212210" y="3872708"/>
            <a:ext cx="248706" cy="2998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3866" y="1190964"/>
            <a:ext cx="1469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KL Loss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627" y="1862540"/>
            <a:ext cx="7929286" cy="4620045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 flipV="1">
            <a:off x="2372008" y="2643612"/>
            <a:ext cx="1647731" cy="90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V="1">
            <a:off x="5785164" y="3422210"/>
            <a:ext cx="2272420" cy="90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4316994" y="5358143"/>
            <a:ext cx="1647731" cy="90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07350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5543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1. Bounding Box parameterization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7060" y="4074744"/>
            <a:ext cx="5857875" cy="10191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8197" y="1861830"/>
            <a:ext cx="2895600" cy="203835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52781" y="4632254"/>
            <a:ext cx="20313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LOSS</a:t>
            </a:r>
            <a:endParaRPr lang="zh-CN" alt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6389" y="5410728"/>
            <a:ext cx="5705475" cy="10382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4836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5543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1. Bounding Box parameterization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4773" y="1958072"/>
            <a:ext cx="4362450" cy="30861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7382" y="5186576"/>
            <a:ext cx="7219950" cy="14001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6560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5543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1. Bounding Box parameterization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294646" y="1813522"/>
            <a:ext cx="99950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B0F0"/>
                </a:solidFill>
              </a:rPr>
              <a:t>We aim to estimate the </a:t>
            </a:r>
            <a:r>
              <a:rPr lang="en-US" altLang="zh-CN" sz="2400" dirty="0">
                <a:solidFill>
                  <a:srgbClr val="FF0000"/>
                </a:solidFill>
              </a:rPr>
              <a:t>localization confidence </a:t>
            </a:r>
            <a:r>
              <a:rPr lang="en-US" altLang="zh-CN" sz="2400" dirty="0" smtClean="0">
                <a:solidFill>
                  <a:srgbClr val="00B0F0"/>
                </a:solidFill>
              </a:rPr>
              <a:t>along with </a:t>
            </a:r>
            <a:r>
              <a:rPr lang="en-US" altLang="zh-CN" sz="2400" dirty="0">
                <a:solidFill>
                  <a:srgbClr val="00B0F0"/>
                </a:solidFill>
              </a:rPr>
              <a:t>the </a:t>
            </a:r>
            <a:r>
              <a:rPr lang="en-US" altLang="zh-CN" sz="2400" dirty="0">
                <a:solidFill>
                  <a:srgbClr val="FF0000"/>
                </a:solidFill>
              </a:rPr>
              <a:t>location</a:t>
            </a:r>
            <a:r>
              <a:rPr lang="en-US" altLang="zh-CN" sz="2400" dirty="0">
                <a:solidFill>
                  <a:srgbClr val="00B0F0"/>
                </a:solidFill>
              </a:rPr>
              <a:t>.</a:t>
            </a:r>
            <a:endParaRPr lang="zh-CN" altLang="en-US" sz="2400" dirty="0">
              <a:solidFill>
                <a:srgbClr val="00B0F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5421" y="2545675"/>
            <a:ext cx="7222239" cy="152999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436482" y="4346159"/>
            <a:ext cx="921944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/>
              <a:t>Θ </a:t>
            </a:r>
            <a:r>
              <a:rPr lang="zh-CN" altLang="en-US" sz="2400" dirty="0"/>
              <a:t>is the set of learnable parameters. </a:t>
            </a:r>
            <a:endParaRPr lang="en-US" altLang="zh-CN" sz="2400" dirty="0" smtClean="0"/>
          </a:p>
          <a:p>
            <a:r>
              <a:rPr lang="en-US" altLang="zh-CN" sz="2400" dirty="0" smtClean="0"/>
              <a:t>X</a:t>
            </a:r>
            <a:r>
              <a:rPr lang="zh-CN" altLang="en-US" sz="2400" dirty="0" smtClean="0"/>
              <a:t>e </a:t>
            </a:r>
            <a:r>
              <a:rPr lang="zh-CN" altLang="en-US" sz="2400" dirty="0"/>
              <a:t>is the </a:t>
            </a:r>
            <a:r>
              <a:rPr lang="zh-CN" altLang="en-US" sz="2400" dirty="0" smtClean="0">
                <a:solidFill>
                  <a:srgbClr val="FF0000"/>
                </a:solidFill>
              </a:rPr>
              <a:t>estimated</a:t>
            </a:r>
            <a:r>
              <a:rPr lang="zh-CN" altLang="en-US" sz="2400" dirty="0" smtClean="0"/>
              <a:t> </a:t>
            </a:r>
            <a:r>
              <a:rPr lang="zh-CN" altLang="en-US" sz="2400" dirty="0"/>
              <a:t>bounding box location.</a:t>
            </a:r>
          </a:p>
        </p:txBody>
      </p:sp>
      <p:sp>
        <p:nvSpPr>
          <p:cNvPr id="5" name="矩形 4"/>
          <p:cNvSpPr/>
          <p:nvPr/>
        </p:nvSpPr>
        <p:spPr>
          <a:xfrm>
            <a:off x="1471186" y="5447644"/>
            <a:ext cx="22204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 </a:t>
            </a:r>
            <a:r>
              <a:rPr lang="zh-CN" altLang="en-US" sz="4000" dirty="0">
                <a:solidFill>
                  <a:srgbClr val="FF0000"/>
                </a:solidFill>
              </a:rPr>
              <a:t>σ → </a:t>
            </a:r>
            <a:r>
              <a:rPr lang="zh-CN" altLang="en-US" sz="4000" dirty="0" smtClean="0">
                <a:solidFill>
                  <a:srgbClr val="FF0000"/>
                </a:solidFill>
              </a:rPr>
              <a:t>0 </a:t>
            </a:r>
            <a:r>
              <a:rPr lang="en-US" altLang="zh-CN" sz="4000" dirty="0">
                <a:solidFill>
                  <a:srgbClr val="FF0000"/>
                </a:solidFill>
              </a:rPr>
              <a:t> </a:t>
            </a:r>
            <a:r>
              <a:rPr lang="en-US" altLang="zh-CN" sz="4000" dirty="0" smtClean="0">
                <a:solidFill>
                  <a:srgbClr val="FF0000"/>
                </a:solidFill>
              </a:rPr>
              <a:t>?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3357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5543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1. Bounding Box parameterization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920864" y="5746905"/>
            <a:ext cx="6314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X</a:t>
            </a:r>
            <a:r>
              <a:rPr lang="zh-CN" altLang="en-US" sz="2400" dirty="0">
                <a:solidFill>
                  <a:srgbClr val="FF0000"/>
                </a:solidFill>
              </a:rPr>
              <a:t>g </a:t>
            </a:r>
            <a:r>
              <a:rPr lang="zh-CN" altLang="en-US" sz="2400" dirty="0"/>
              <a:t>is the ground-truth bounding box location.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361" y="1825212"/>
            <a:ext cx="6394984" cy="375172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3465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6165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2</a:t>
            </a:r>
            <a:r>
              <a:rPr lang="en-US" altLang="zh-CN" sz="2400" dirty="0" smtClean="0"/>
              <a:t>. Bounding Box Regression with KL Loss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8463" y="1930651"/>
            <a:ext cx="5648325" cy="914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9481" y="3088436"/>
            <a:ext cx="8700581" cy="266247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10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4891" y="919843"/>
            <a:ext cx="9265892" cy="593815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6002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0403" y="868512"/>
            <a:ext cx="8392798" cy="587720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4264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415" y="2030286"/>
            <a:ext cx="11026879" cy="1518672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5151420" y="2127564"/>
            <a:ext cx="6771992" cy="37119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7871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4550" y="1790345"/>
            <a:ext cx="8700581" cy="2662473"/>
          </a:xfrm>
          <a:prstGeom prst="rect">
            <a:avLst/>
          </a:prstGeom>
        </p:spPr>
      </p:pic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6165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2</a:t>
            </a:r>
            <a:r>
              <a:rPr lang="en-US" altLang="zh-CN" sz="2400" dirty="0" smtClean="0"/>
              <a:t>. Bounding Box Regression with KL Loss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4734" y="4662376"/>
            <a:ext cx="4391025" cy="16859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3089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7992" y="1821707"/>
            <a:ext cx="3990975" cy="3781425"/>
          </a:xfrm>
          <a:prstGeom prst="rect">
            <a:avLst/>
          </a:prstGeom>
        </p:spPr>
      </p:pic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平行四边形 13"/>
          <p:cNvSpPr/>
          <p:nvPr/>
        </p:nvSpPr>
        <p:spPr>
          <a:xfrm>
            <a:off x="6775134" y="3712420"/>
            <a:ext cx="874152" cy="741672"/>
          </a:xfrm>
          <a:prstGeom prst="parallelogram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38569" y="1042010"/>
            <a:ext cx="4716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</a:rPr>
              <a:t>Foresight </a:t>
            </a:r>
            <a:r>
              <a:rPr lang="en-US" altLang="zh-CN" sz="2400" dirty="0" smtClean="0">
                <a:solidFill>
                  <a:schemeClr val="accent1"/>
                </a:solidFill>
              </a:rPr>
              <a:t>Review</a:t>
            </a:r>
            <a:endParaRPr lang="zh-CN" altLang="en-US" sz="2400" dirty="0">
              <a:solidFill>
                <a:schemeClr val="accent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332" y="1584355"/>
            <a:ext cx="5250172" cy="5176415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>
            <a:off x="4255353" y="2621111"/>
            <a:ext cx="2852707" cy="148257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948340" y="1685149"/>
            <a:ext cx="2702195" cy="577421"/>
          </a:xfrm>
          <a:prstGeom prst="rect">
            <a:avLst/>
          </a:prstGeom>
          <a:solidFill>
            <a:srgbClr val="D7E6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659756" y="2234046"/>
            <a:ext cx="1188264" cy="397791"/>
          </a:xfrm>
          <a:prstGeom prst="rect">
            <a:avLst/>
          </a:prstGeom>
          <a:solidFill>
            <a:srgbClr val="D7E6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212210" y="3872708"/>
            <a:ext cx="248706" cy="2998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箭头连接符 20"/>
          <p:cNvCxnSpPr/>
          <p:nvPr/>
        </p:nvCxnSpPr>
        <p:spPr>
          <a:xfrm>
            <a:off x="7460916" y="3971211"/>
            <a:ext cx="130299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10576996" y="5232903"/>
            <a:ext cx="1311971" cy="3702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290858" y="6319627"/>
            <a:ext cx="4716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Faster RCNN Architecture</a:t>
            </a:r>
            <a:endParaRPr lang="zh-CN" alt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396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6165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2</a:t>
            </a:r>
            <a:r>
              <a:rPr lang="en-US" altLang="zh-CN" sz="2400" dirty="0" smtClean="0"/>
              <a:t>. Bounding Box Regression with KL Loss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0800" y="1804138"/>
            <a:ext cx="7010400" cy="36480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126779" y="5790353"/>
            <a:ext cx="97554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when the location 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Xe</a:t>
            </a:r>
            <a:r>
              <a:rPr lang="en-US" altLang="zh-CN" sz="2400" dirty="0" smtClean="0"/>
              <a:t> is </a:t>
            </a:r>
            <a:r>
              <a:rPr lang="en-US" altLang="zh-CN" sz="2400" dirty="0"/>
              <a:t>estimated </a:t>
            </a:r>
            <a:r>
              <a:rPr lang="en-US" altLang="zh-CN" sz="2400" dirty="0" smtClean="0">
                <a:solidFill>
                  <a:srgbClr val="FF0000"/>
                </a:solidFill>
              </a:rPr>
              <a:t>inaccurately</a:t>
            </a:r>
            <a:r>
              <a:rPr lang="en-US" altLang="zh-CN" sz="2400" dirty="0"/>
              <a:t>, we expect the network to be able to predict </a:t>
            </a:r>
            <a:r>
              <a:rPr lang="en-US" altLang="zh-CN" sz="2400" dirty="0" smtClean="0"/>
              <a:t>larger </a:t>
            </a:r>
            <a:r>
              <a:rPr lang="en-US" altLang="zh-CN" sz="2400" dirty="0" smtClean="0">
                <a:solidFill>
                  <a:srgbClr val="FF0000"/>
                </a:solidFill>
              </a:rPr>
              <a:t>variance σ2 </a:t>
            </a:r>
            <a:r>
              <a:rPr lang="en-US" altLang="zh-CN" sz="2400" dirty="0"/>
              <a:t>so that </a:t>
            </a:r>
            <a:r>
              <a:rPr lang="en-US" altLang="zh-CN" sz="2400" dirty="0" err="1" smtClean="0"/>
              <a:t>Lreg</a:t>
            </a:r>
            <a:r>
              <a:rPr lang="en-US" altLang="zh-CN" sz="2400" dirty="0" smtClean="0"/>
              <a:t> </a:t>
            </a:r>
            <a:r>
              <a:rPr lang="en-US" altLang="zh-CN" sz="2400" dirty="0"/>
              <a:t>will be lower. </a:t>
            </a:r>
            <a:endParaRPr lang="zh-CN" alt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1164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5817" y="1866218"/>
            <a:ext cx="8700581" cy="2662473"/>
          </a:xfrm>
          <a:prstGeom prst="rect">
            <a:avLst/>
          </a:prstGeom>
        </p:spPr>
      </p:pic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6165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2</a:t>
            </a:r>
            <a:r>
              <a:rPr lang="en-US" altLang="zh-CN" sz="2400" dirty="0" smtClean="0"/>
              <a:t>. Bounding Box Regression with KL Loss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5817" y="1908096"/>
            <a:ext cx="4933950" cy="952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6665" y="3021718"/>
            <a:ext cx="4391025" cy="16859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6050" y="5012047"/>
            <a:ext cx="1543050" cy="5143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50746" y="4831072"/>
            <a:ext cx="4133850" cy="8763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05087" y="5938837"/>
            <a:ext cx="1704975" cy="46672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49706" y="5830801"/>
            <a:ext cx="4400550" cy="88582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17671" y="2496623"/>
            <a:ext cx="5314950" cy="1085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0719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5543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3</a:t>
            </a:r>
            <a:r>
              <a:rPr lang="en-US" altLang="zh-CN" sz="2400" dirty="0" smtClean="0"/>
              <a:t>. Variance Voting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6979" y="981207"/>
            <a:ext cx="5958123" cy="58043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223" y="2687435"/>
            <a:ext cx="5687485" cy="273559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506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5543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3</a:t>
            </a:r>
            <a:r>
              <a:rPr lang="en-US" altLang="zh-CN" sz="2400" dirty="0" smtClean="0"/>
              <a:t>. Variance Voting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72" y="2277866"/>
            <a:ext cx="11583088" cy="3379723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>
            <a:off x="2114550" y="3967727"/>
            <a:ext cx="5687207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552261" y="4506686"/>
            <a:ext cx="1957674" cy="933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25788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5543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3</a:t>
            </a:r>
            <a:r>
              <a:rPr lang="en-US" altLang="zh-CN" sz="2400" dirty="0" smtClean="0"/>
              <a:t>. Variance Voting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2046" y="2199096"/>
            <a:ext cx="3904354" cy="401622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4228" y="2127046"/>
            <a:ext cx="4136516" cy="40882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7275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6165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4. Experiments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261" y="2277866"/>
            <a:ext cx="11522062" cy="263003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88024" y="2892490"/>
            <a:ext cx="727788" cy="3172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442695" y="5495377"/>
            <a:ext cx="85499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/>
              <a:t>The baseline model is </a:t>
            </a:r>
            <a:r>
              <a:rPr lang="zh-CN" altLang="en-US" sz="2800" dirty="0">
                <a:solidFill>
                  <a:srgbClr val="FF0000"/>
                </a:solidFill>
              </a:rPr>
              <a:t>VGG-16 </a:t>
            </a:r>
            <a:r>
              <a:rPr lang="zh-CN" altLang="en-US" sz="2800" dirty="0" smtClean="0">
                <a:solidFill>
                  <a:srgbClr val="FF0000"/>
                </a:solidFill>
              </a:rPr>
              <a:t>Faster R</a:t>
            </a:r>
            <a:r>
              <a:rPr lang="zh-CN" altLang="en-US" sz="2800" dirty="0">
                <a:solidFill>
                  <a:srgbClr val="FF0000"/>
                </a:solidFill>
              </a:rPr>
              <a:t>-CNN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76636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6165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4. Experiments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402690" y="5322547"/>
            <a:ext cx="40113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 ResNet-50 </a:t>
            </a:r>
            <a:r>
              <a:rPr lang="zh-CN" altLang="en-US" sz="2400" dirty="0" smtClean="0">
                <a:solidFill>
                  <a:srgbClr val="FF0000"/>
                </a:solidFill>
              </a:rPr>
              <a:t>Faster R</a:t>
            </a:r>
            <a:r>
              <a:rPr lang="zh-CN" altLang="en-US" sz="2400" dirty="0">
                <a:solidFill>
                  <a:srgbClr val="FF0000"/>
                </a:solidFill>
              </a:rPr>
              <a:t>-CNN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0442" y="2080919"/>
            <a:ext cx="6981825" cy="28479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210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6165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4. Experiments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261" y="1964579"/>
            <a:ext cx="11382375" cy="31527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397459" y="5492691"/>
            <a:ext cx="4640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 </a:t>
            </a:r>
            <a:r>
              <a:rPr lang="zh-CN" altLang="en-US" sz="2400" dirty="0">
                <a:solidFill>
                  <a:srgbClr val="FF0000"/>
                </a:solidFill>
              </a:rPr>
              <a:t>ResNet-50-FPN Mask R-CNN</a:t>
            </a:r>
          </a:p>
        </p:txBody>
      </p:sp>
      <p:sp>
        <p:nvSpPr>
          <p:cNvPr id="6" name="矩形 5"/>
          <p:cNvSpPr/>
          <p:nvPr/>
        </p:nvSpPr>
        <p:spPr>
          <a:xfrm>
            <a:off x="552261" y="3883937"/>
            <a:ext cx="4164594" cy="123341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7667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6165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4. Experiments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9376" y="1316474"/>
            <a:ext cx="6229350" cy="462915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717671" y="6162753"/>
            <a:ext cx="40113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 ResNet-50 </a:t>
            </a:r>
            <a:r>
              <a:rPr lang="zh-CN" altLang="en-US" sz="2400" dirty="0" smtClean="0">
                <a:solidFill>
                  <a:srgbClr val="FF0000"/>
                </a:solidFill>
              </a:rPr>
              <a:t>Faster R</a:t>
            </a:r>
            <a:r>
              <a:rPr lang="zh-CN" altLang="en-US" sz="2400" dirty="0">
                <a:solidFill>
                  <a:srgbClr val="FF0000"/>
                </a:solidFill>
              </a:rPr>
              <a:t>-CNN</a:t>
            </a:r>
          </a:p>
        </p:txBody>
      </p:sp>
      <p:sp>
        <p:nvSpPr>
          <p:cNvPr id="4" name="矩形 3"/>
          <p:cNvSpPr/>
          <p:nvPr/>
        </p:nvSpPr>
        <p:spPr>
          <a:xfrm>
            <a:off x="300333" y="2597581"/>
            <a:ext cx="50509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When </a:t>
            </a:r>
            <a:r>
              <a:rPr lang="en-US" altLang="zh-CN" sz="2000" dirty="0" err="1" smtClean="0"/>
              <a:t>σt</a:t>
            </a:r>
            <a:r>
              <a:rPr lang="en-US" altLang="zh-CN" sz="2000" dirty="0" smtClean="0"/>
              <a:t> </a:t>
            </a:r>
            <a:r>
              <a:rPr lang="en-US" altLang="zh-CN" sz="2000" dirty="0"/>
              <a:t>= 0, 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var</a:t>
            </a:r>
            <a:r>
              <a:rPr lang="en-US" altLang="zh-CN" sz="2000" dirty="0" smtClean="0"/>
              <a:t> </a:t>
            </a:r>
            <a:r>
              <a:rPr lang="en-US" altLang="zh-CN" sz="2000" dirty="0"/>
              <a:t>voting is </a:t>
            </a:r>
            <a:r>
              <a:rPr lang="en-US" altLang="zh-CN" sz="2000" dirty="0" smtClean="0"/>
              <a:t>not activated.</a:t>
            </a:r>
            <a:endParaRPr lang="zh-CN" altLang="en-US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84751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6165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4. Experiments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3636" y="1687266"/>
            <a:ext cx="9108070" cy="515232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8106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38569" y="1042010"/>
            <a:ext cx="4716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</a:rPr>
              <a:t>Foresight </a:t>
            </a:r>
            <a:r>
              <a:rPr lang="en-US" altLang="zh-CN" sz="2400" dirty="0" smtClean="0">
                <a:solidFill>
                  <a:schemeClr val="accent1"/>
                </a:solidFill>
              </a:rPr>
              <a:t>Review</a:t>
            </a:r>
            <a:endParaRPr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212210" y="3872708"/>
            <a:ext cx="248706" cy="2998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/>
              <p:cNvSpPr txBox="1"/>
              <p:nvPr/>
            </p:nvSpPr>
            <p:spPr>
              <a:xfrm>
                <a:off x="1089435" y="5693154"/>
                <a:ext cx="5006567" cy="10895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/>
                  <a:t>Red</a:t>
                </a:r>
                <a:r>
                  <a:rPr lang="zh-CN" altLang="en-US" dirty="0" smtClean="0"/>
                  <a:t>：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G</a:t>
                </a:r>
                <a:r>
                  <a:rPr lang="en-US" altLang="zh-CN" dirty="0" smtClean="0"/>
                  <a:t>round Truth</a:t>
                </a:r>
              </a:p>
              <a:p>
                <a:r>
                  <a:rPr lang="en-US" altLang="zh-CN" dirty="0" smtClean="0"/>
                  <a:t>Green</a:t>
                </a:r>
                <a:r>
                  <a:rPr lang="zh-CN" altLang="en-US" dirty="0" smtClean="0"/>
                  <a:t>：</a:t>
                </a:r>
                <a:r>
                  <a:rPr lang="en-US" altLang="zh-CN" dirty="0" smtClean="0"/>
                  <a:t>Anchor box </a:t>
                </a:r>
                <a:r>
                  <a:rPr lang="en-US" altLang="zh-CN" dirty="0"/>
                  <a:t>/ </a:t>
                </a:r>
                <a:r>
                  <a:rPr lang="en-US" altLang="zh-CN" dirty="0" smtClean="0"/>
                  <a:t>Coarse 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P</a:t>
                </a:r>
                <a:r>
                  <a:rPr lang="en-US" altLang="zh-CN" dirty="0" smtClean="0"/>
                  <a:t>redicted Box</a:t>
                </a:r>
              </a:p>
              <a:p>
                <a:r>
                  <a:rPr lang="en-US" altLang="zh-CN" dirty="0" smtClean="0"/>
                  <a:t>Blue: nearby Ground Truth’s Predicted Box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altLang="zh-CN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G</m:t>
                        </m:r>
                      </m:e>
                    </m:acc>
                  </m:oMath>
                </a14:m>
                <a:endParaRPr lang="en-US" altLang="zh-CN" sz="2400" dirty="0" smtClean="0"/>
              </a:p>
            </p:txBody>
          </p:sp>
        </mc:Choice>
        <mc:Fallback xmlns="">
          <p:sp>
            <p:nvSpPr>
              <p:cNvPr id="19" name="文本框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435" y="5693154"/>
                <a:ext cx="5006567" cy="1089529"/>
              </a:xfrm>
              <a:prstGeom prst="rect">
                <a:avLst/>
              </a:prstGeom>
              <a:blipFill rotWithShape="0">
                <a:blip r:embed="rId4"/>
                <a:stretch>
                  <a:fillRect l="-1096" t="-2793" b="-67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3200" y="2456258"/>
            <a:ext cx="3114675" cy="29908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6927436" y="2067417"/>
                <a:ext cx="3440044" cy="104663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zh-CN" sz="6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60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acc>
                      <m:r>
                        <a:rPr lang="en-US" altLang="zh-CN" sz="6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6000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60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 sz="6000" i="1" smtClean="0"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lang="en-US" altLang="zh-CN" sz="60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40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7436" y="2067417"/>
                <a:ext cx="3440044" cy="1046633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/>
          <p:cNvSpPr txBox="1"/>
          <p:nvPr/>
        </p:nvSpPr>
        <p:spPr>
          <a:xfrm>
            <a:off x="832919" y="1679851"/>
            <a:ext cx="43444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Bounding Box Regression</a:t>
            </a:r>
            <a:endParaRPr lang="zh-CN" altLang="en-US" sz="2800" dirty="0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7022" y="3369377"/>
            <a:ext cx="4379798" cy="6532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45569" y="4257159"/>
            <a:ext cx="3121911" cy="210729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0416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52261" y="1225601"/>
            <a:ext cx="6165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4. Experiments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6284" y="1568710"/>
            <a:ext cx="6898929" cy="535670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74000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4550" y="2085645"/>
            <a:ext cx="3514725" cy="32956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4933" y="2085645"/>
            <a:ext cx="3486150" cy="32480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528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38569" y="1042010"/>
            <a:ext cx="4716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</a:rPr>
              <a:t>Foresight </a:t>
            </a:r>
            <a:r>
              <a:rPr lang="en-US" altLang="zh-CN" sz="2400" dirty="0" smtClean="0">
                <a:solidFill>
                  <a:schemeClr val="accent1"/>
                </a:solidFill>
              </a:rPr>
              <a:t>Review</a:t>
            </a:r>
            <a:endParaRPr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212210" y="3872708"/>
            <a:ext cx="248706" cy="2998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5994929" y="1679851"/>
                <a:ext cx="1702517" cy="5375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acc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 sz="2800" i="1" smtClean="0"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4929" y="1679851"/>
                <a:ext cx="1702517" cy="53758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/>
          <p:cNvSpPr txBox="1"/>
          <p:nvPr/>
        </p:nvSpPr>
        <p:spPr>
          <a:xfrm>
            <a:off x="832919" y="1679851"/>
            <a:ext cx="43444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Bounding Box Regression</a:t>
            </a:r>
            <a:endParaRPr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5198" y="2430708"/>
            <a:ext cx="4314825" cy="4095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0960" y="3664478"/>
            <a:ext cx="3543300" cy="21621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81022" y="3053761"/>
            <a:ext cx="2543175" cy="4381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26398" y="3196433"/>
            <a:ext cx="6353175" cy="135255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962900" y="5098510"/>
            <a:ext cx="1107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GIOU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098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7212210" y="3872708"/>
            <a:ext cx="248706" cy="2998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325" y="1494410"/>
            <a:ext cx="4584548" cy="315737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6563" y="1408620"/>
            <a:ext cx="3047118" cy="315737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2683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7212210" y="3872708"/>
            <a:ext cx="248706" cy="2998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4898" y="1524299"/>
            <a:ext cx="4301104" cy="326432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6563" y="1550082"/>
            <a:ext cx="3300225" cy="323853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39516" y="5102907"/>
            <a:ext cx="108196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/>
              <a:t> </a:t>
            </a:r>
            <a:r>
              <a:rPr lang="zh-CN" altLang="en-US" sz="3600" dirty="0" smtClean="0">
                <a:solidFill>
                  <a:srgbClr val="FF0000"/>
                </a:solidFill>
              </a:rPr>
              <a:t>we </a:t>
            </a:r>
            <a:r>
              <a:rPr lang="zh-CN" altLang="en-US" sz="3600" dirty="0">
                <a:solidFill>
                  <a:srgbClr val="FF0000"/>
                </a:solidFill>
              </a:rPr>
              <a:t>observe that the ground-truth </a:t>
            </a:r>
            <a:r>
              <a:rPr lang="zh-CN" altLang="en-US" sz="3600" dirty="0" smtClean="0">
                <a:solidFill>
                  <a:srgbClr val="FF0000"/>
                </a:solidFill>
              </a:rPr>
              <a:t>bounding boxes </a:t>
            </a:r>
            <a:endParaRPr lang="en-US" altLang="zh-CN" sz="3600" dirty="0" smtClean="0">
              <a:solidFill>
                <a:srgbClr val="FF0000"/>
              </a:solidFill>
            </a:endParaRPr>
          </a:p>
          <a:p>
            <a:r>
              <a:rPr lang="zh-CN" altLang="en-US" sz="3600" dirty="0" smtClean="0">
                <a:solidFill>
                  <a:srgbClr val="FF0000"/>
                </a:solidFill>
              </a:rPr>
              <a:t>are </a:t>
            </a:r>
            <a:r>
              <a:rPr lang="zh-CN" altLang="en-US" sz="3600" dirty="0">
                <a:solidFill>
                  <a:srgbClr val="FF0000"/>
                </a:solidFill>
              </a:rPr>
              <a:t>inherently </a:t>
            </a:r>
            <a:r>
              <a:rPr lang="zh-CN" altLang="en-US" sz="3600" dirty="0" smtClean="0">
                <a:solidFill>
                  <a:srgbClr val="FF0000"/>
                </a:solidFill>
              </a:rPr>
              <a:t>ambiguous in </a:t>
            </a:r>
            <a:r>
              <a:rPr lang="zh-CN" altLang="en-US" sz="3600" dirty="0">
                <a:solidFill>
                  <a:srgbClr val="FF0000"/>
                </a:solidFill>
              </a:rPr>
              <a:t>some </a:t>
            </a:r>
            <a:r>
              <a:rPr lang="zh-CN" altLang="en-US" sz="3600" dirty="0" smtClean="0">
                <a:solidFill>
                  <a:srgbClr val="FF0000"/>
                </a:solidFill>
              </a:rPr>
              <a:t>cases</a:t>
            </a:r>
            <a:r>
              <a:rPr lang="en-US" altLang="zh-CN" sz="3600" dirty="0" smtClean="0">
                <a:solidFill>
                  <a:srgbClr val="FF0000"/>
                </a:solidFill>
              </a:rPr>
              <a:t>.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992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7212210" y="3872708"/>
            <a:ext cx="248706" cy="2998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425" y="1313769"/>
            <a:ext cx="9775214" cy="527364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4103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7212210" y="3872708"/>
            <a:ext cx="248706" cy="2998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920" y="868512"/>
            <a:ext cx="5826140" cy="60897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060" y="1005500"/>
            <a:ext cx="6124575" cy="63341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210" y="981448"/>
            <a:ext cx="6067425" cy="62103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9120" y="1015025"/>
            <a:ext cx="6048375" cy="6324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0794" y="902089"/>
            <a:ext cx="6181725" cy="63531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3975" y="779649"/>
            <a:ext cx="6076950" cy="62674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4639" y="817728"/>
            <a:ext cx="6105525" cy="63436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87757" y="827274"/>
            <a:ext cx="5972175" cy="621982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8193387" y="2019960"/>
            <a:ext cx="3105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NMS Algorithm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392563" y="3114392"/>
            <a:ext cx="2679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sz="2400" dirty="0" smtClean="0"/>
              <a:t>Soft NMS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Learning NMS</a:t>
            </a:r>
            <a:endParaRPr lang="zh-CN" alt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5604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7212210" y="3872708"/>
            <a:ext cx="248706" cy="2998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390247" y="345292"/>
            <a:ext cx="341151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BBR with Uncertainty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3866" y="1190964"/>
            <a:ext cx="1469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KL Loss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64916" y="1955111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 smtClean="0"/>
              <a:t>1. </a:t>
            </a:r>
            <a:r>
              <a:rPr lang="zh-CN" altLang="en-US" sz="2400" dirty="0" smtClean="0"/>
              <a:t>bounding </a:t>
            </a:r>
            <a:r>
              <a:rPr lang="zh-CN" altLang="en-US" sz="2400" dirty="0"/>
              <a:t>box </a:t>
            </a:r>
            <a:r>
              <a:rPr lang="zh-CN" altLang="en-US" sz="2400" dirty="0" smtClean="0"/>
              <a:t>regression </a:t>
            </a:r>
            <a:r>
              <a:rPr lang="en-US" altLang="zh-CN" sz="2400" dirty="0" smtClean="0"/>
              <a:t>method</a:t>
            </a:r>
            <a:r>
              <a:rPr lang="zh-CN" altLang="en-US" sz="2400" dirty="0" smtClean="0"/>
              <a:t> </a:t>
            </a:r>
            <a:endParaRPr lang="en-US" altLang="zh-CN" sz="2400" dirty="0" smtClean="0"/>
          </a:p>
          <a:p>
            <a:r>
              <a:rPr lang="en-US" altLang="zh-CN" sz="2400" dirty="0" smtClean="0"/>
              <a:t>2. </a:t>
            </a:r>
            <a:r>
              <a:rPr lang="zh-CN" altLang="en-US" sz="2400" dirty="0" smtClean="0"/>
              <a:t>localization </a:t>
            </a:r>
            <a:r>
              <a:rPr lang="zh-CN" altLang="en-US" sz="2400" dirty="0"/>
              <a:t>uncertainty </a:t>
            </a:r>
          </a:p>
        </p:txBody>
      </p:sp>
      <p:sp>
        <p:nvSpPr>
          <p:cNvPr id="3" name="矩形 2"/>
          <p:cNvSpPr/>
          <p:nvPr/>
        </p:nvSpPr>
        <p:spPr>
          <a:xfrm>
            <a:off x="928041" y="3433899"/>
            <a:ext cx="10873298" cy="18466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298CC5"/>
                </a:solidFill>
              </a:rPr>
              <a:t>we first model the bounding box </a:t>
            </a:r>
            <a:r>
              <a:rPr lang="zh-CN" altLang="en-US" sz="2400" dirty="0" smtClean="0">
                <a:solidFill>
                  <a:srgbClr val="298CC5"/>
                </a:solidFill>
              </a:rPr>
              <a:t>pre</a:t>
            </a:r>
            <a:r>
              <a:rPr lang="en-US" altLang="zh-CN" sz="2400" dirty="0" smtClean="0">
                <a:solidFill>
                  <a:srgbClr val="298CC5"/>
                </a:solidFill>
              </a:rPr>
              <a:t>diction </a:t>
            </a:r>
            <a:r>
              <a:rPr lang="en-US" altLang="zh-CN" sz="2400" dirty="0">
                <a:solidFill>
                  <a:srgbClr val="298CC5"/>
                </a:solidFill>
              </a:rPr>
              <a:t>and ground-truth bounding box </a:t>
            </a:r>
            <a:endParaRPr lang="en-US" altLang="zh-CN" sz="2400" dirty="0" smtClean="0">
              <a:solidFill>
                <a:srgbClr val="298CC5"/>
              </a:solidFill>
            </a:endParaRPr>
          </a:p>
          <a:p>
            <a:r>
              <a:rPr lang="en-US" altLang="zh-CN" sz="2400" dirty="0" smtClean="0">
                <a:solidFill>
                  <a:srgbClr val="298CC5"/>
                </a:solidFill>
              </a:rPr>
              <a:t>as </a:t>
            </a:r>
            <a:r>
              <a:rPr lang="en-US" altLang="zh-CN" sz="2400" dirty="0">
                <a:solidFill>
                  <a:srgbClr val="298CC5"/>
                </a:solidFill>
              </a:rPr>
              <a:t>Gaussian </a:t>
            </a:r>
            <a:r>
              <a:rPr lang="en-US" altLang="zh-CN" sz="2400" dirty="0" smtClean="0">
                <a:solidFill>
                  <a:srgbClr val="298CC5"/>
                </a:solidFill>
              </a:rPr>
              <a:t>distribution </a:t>
            </a:r>
            <a:r>
              <a:rPr lang="en-US" altLang="zh-CN" sz="2400" dirty="0">
                <a:solidFill>
                  <a:srgbClr val="298CC5"/>
                </a:solidFill>
              </a:rPr>
              <a:t>and Dirac delta function respectively. </a:t>
            </a:r>
            <a:endParaRPr lang="en-US" altLang="zh-CN" sz="2400" dirty="0" smtClean="0">
              <a:solidFill>
                <a:srgbClr val="298CC5"/>
              </a:solidFill>
            </a:endParaRPr>
          </a:p>
          <a:p>
            <a:endParaRPr lang="en-US" altLang="zh-CN" dirty="0"/>
          </a:p>
          <a:p>
            <a:r>
              <a:rPr lang="en-US" altLang="zh-CN" sz="2400" dirty="0">
                <a:solidFill>
                  <a:srgbClr val="298CC5"/>
                </a:solidFill>
              </a:rPr>
              <a:t>Then the new bounding box regression loss is defined </a:t>
            </a:r>
          </a:p>
          <a:p>
            <a:r>
              <a:rPr lang="en-US" altLang="zh-CN" sz="2400" dirty="0">
                <a:solidFill>
                  <a:srgbClr val="298CC5"/>
                </a:solidFill>
              </a:rPr>
              <a:t>as the </a:t>
            </a:r>
            <a:r>
              <a:rPr lang="en-US" altLang="zh-CN" sz="2400" dirty="0">
                <a:solidFill>
                  <a:srgbClr val="FF0000"/>
                </a:solidFill>
              </a:rPr>
              <a:t>KL divergence</a:t>
            </a:r>
            <a:r>
              <a:rPr lang="en-US" altLang="zh-CN" sz="2400" dirty="0">
                <a:solidFill>
                  <a:srgbClr val="298CC5"/>
                </a:solidFill>
              </a:rPr>
              <a:t> of the predicted distribution and ground-truth distribution.</a:t>
            </a:r>
            <a:endParaRPr lang="zh-CN" altLang="en-US" sz="2400" dirty="0">
              <a:solidFill>
                <a:srgbClr val="298CC5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016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ce02f6d-e5cd-4546-9067-9c516b8d3097"/>
</p:tagLst>
</file>

<file path=ppt/theme/theme1.xml><?xml version="1.0" encoding="utf-8"?>
<a:theme xmlns:a="http://schemas.openxmlformats.org/drawingml/2006/main" name="第一PPT，www.1ppt.com">
  <a:themeElements>
    <a:clrScheme name="自定义 1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8CC5"/>
      </a:accent1>
      <a:accent2>
        <a:srgbClr val="4C4676"/>
      </a:accent2>
      <a:accent3>
        <a:srgbClr val="298CC5"/>
      </a:accent3>
      <a:accent4>
        <a:srgbClr val="4C4676"/>
      </a:accent4>
      <a:accent5>
        <a:srgbClr val="298CC5"/>
      </a:accent5>
      <a:accent6>
        <a:srgbClr val="4C4676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7101</TotalTime>
  <Words>459</Words>
  <Application>Microsoft Office PowerPoint</Application>
  <PresentationFormat>宽屏</PresentationFormat>
  <Paragraphs>121</Paragraphs>
  <Slides>31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0" baseType="lpstr">
      <vt:lpstr>等线</vt:lpstr>
      <vt:lpstr>宋体</vt:lpstr>
      <vt:lpstr>微软雅黑</vt:lpstr>
      <vt:lpstr>Agency FB</vt:lpstr>
      <vt:lpstr>Arial</vt:lpstr>
      <vt:lpstr>Calibri</vt:lpstr>
      <vt:lpstr>Cambria Math</vt:lpstr>
      <vt:lpstr>Times New Roman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第一PPT</dc:creator>
  <cp:keywords>www.1ppt.com</cp:keywords>
  <dc:description>www.1ppt.com</dc:description>
  <cp:lastModifiedBy>QChen</cp:lastModifiedBy>
  <cp:revision>346</cp:revision>
  <dcterms:created xsi:type="dcterms:W3CDTF">2017-08-08T02:58:07Z</dcterms:created>
  <dcterms:modified xsi:type="dcterms:W3CDTF">2019-05-21T07:59:34Z</dcterms:modified>
</cp:coreProperties>
</file>

<file path=docProps/thumbnail.jpeg>
</file>